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1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4" r:id="rId9"/>
    <p:sldId id="265" r:id="rId10"/>
    <p:sldId id="267" r:id="rId11"/>
    <p:sldId id="269" r:id="rId12"/>
    <p:sldId id="272" r:id="rId13"/>
    <p:sldId id="273" r:id="rId14"/>
    <p:sldId id="275" r:id="rId15"/>
    <p:sldId id="276" r:id="rId16"/>
    <p:sldId id="278" r:id="rId17"/>
    <p:sldId id="279" r:id="rId18"/>
    <p:sldId id="280" r:id="rId19"/>
    <p:sldId id="282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50" d="100"/>
          <a:sy n="50" d="100"/>
        </p:scale>
        <p:origin x="620" y="3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56EC16-2D28-4DDC-9FD0-D7C24953EF62}" type="datetimeFigureOut">
              <a:rPr lang="vi-VN" smtClean="0"/>
              <a:t>19/03/2025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7096A9FD-6C46-4C55-A428-99CB7CAD2F39}" type="slidenum">
              <a:rPr lang="vi-VN" smtClean="0"/>
              <a:t>‹#›</a:t>
            </a:fld>
            <a:endParaRPr lang="vi-VN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39088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56EC16-2D28-4DDC-9FD0-D7C24953EF62}" type="datetimeFigureOut">
              <a:rPr lang="vi-VN" smtClean="0"/>
              <a:t>19/03/2025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6A9FD-6C46-4C55-A428-99CB7CAD2F39}" type="slidenum">
              <a:rPr lang="vi-VN" smtClean="0"/>
              <a:t>‹#›</a:t>
            </a:fld>
            <a:endParaRPr lang="vi-VN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20411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56EC16-2D28-4DDC-9FD0-D7C24953EF62}" type="datetimeFigureOut">
              <a:rPr lang="vi-VN" smtClean="0"/>
              <a:t>19/03/2025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6A9FD-6C46-4C55-A428-99CB7CAD2F39}" type="slidenum">
              <a:rPr lang="vi-VN" smtClean="0"/>
              <a:t>‹#›</a:t>
            </a:fld>
            <a:endParaRPr lang="vi-VN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82356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56EC16-2D28-4DDC-9FD0-D7C24953EF62}" type="datetimeFigureOut">
              <a:rPr lang="vi-VN" smtClean="0"/>
              <a:t>19/03/2025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6A9FD-6C46-4C55-A428-99CB7CAD2F39}" type="slidenum">
              <a:rPr lang="vi-VN" smtClean="0"/>
              <a:t>‹#›</a:t>
            </a:fld>
            <a:endParaRPr lang="vi-VN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88663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56EC16-2D28-4DDC-9FD0-D7C24953EF62}" type="datetimeFigureOut">
              <a:rPr lang="vi-VN" smtClean="0"/>
              <a:t>19/03/2025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6A9FD-6C46-4C55-A428-99CB7CAD2F39}" type="slidenum">
              <a:rPr lang="vi-VN" smtClean="0"/>
              <a:t>‹#›</a:t>
            </a:fld>
            <a:endParaRPr lang="vi-V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52596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56EC16-2D28-4DDC-9FD0-D7C24953EF62}" type="datetimeFigureOut">
              <a:rPr lang="vi-VN" smtClean="0"/>
              <a:t>19/03/2025</a:t>
            </a:fld>
            <a:endParaRPr lang="vi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6A9FD-6C46-4C55-A428-99CB7CAD2F39}" type="slidenum">
              <a:rPr lang="vi-VN" smtClean="0"/>
              <a:t>‹#›</a:t>
            </a:fld>
            <a:endParaRPr lang="vi-VN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70180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56EC16-2D28-4DDC-9FD0-D7C24953EF62}" type="datetimeFigureOut">
              <a:rPr lang="vi-VN" smtClean="0"/>
              <a:t>19/03/2025</a:t>
            </a:fld>
            <a:endParaRPr lang="vi-V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6A9FD-6C46-4C55-A428-99CB7CAD2F39}" type="slidenum">
              <a:rPr lang="vi-VN" smtClean="0"/>
              <a:t>‹#›</a:t>
            </a:fld>
            <a:endParaRPr lang="vi-VN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73950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56EC16-2D28-4DDC-9FD0-D7C24953EF62}" type="datetimeFigureOut">
              <a:rPr lang="vi-VN" smtClean="0"/>
              <a:t>19/03/2025</a:t>
            </a:fld>
            <a:endParaRPr lang="vi-V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6A9FD-6C46-4C55-A428-99CB7CAD2F39}" type="slidenum">
              <a:rPr lang="vi-VN" smtClean="0"/>
              <a:t>‹#›</a:t>
            </a:fld>
            <a:endParaRPr lang="vi-VN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43919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56EC16-2D28-4DDC-9FD0-D7C24953EF62}" type="datetimeFigureOut">
              <a:rPr lang="vi-VN" smtClean="0"/>
              <a:t>19/03/2025</a:t>
            </a:fld>
            <a:endParaRPr lang="vi-V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6A9FD-6C46-4C55-A428-99CB7CAD2F39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583790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56EC16-2D28-4DDC-9FD0-D7C24953EF62}" type="datetimeFigureOut">
              <a:rPr lang="vi-VN" smtClean="0"/>
              <a:t>19/03/2025</a:t>
            </a:fld>
            <a:endParaRPr lang="vi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6A9FD-6C46-4C55-A428-99CB7CAD2F39}" type="slidenum">
              <a:rPr lang="vi-VN" smtClean="0"/>
              <a:t>‹#›</a:t>
            </a:fld>
            <a:endParaRPr lang="vi-VN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60750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3556EC16-2D28-4DDC-9FD0-D7C24953EF62}" type="datetimeFigureOut">
              <a:rPr lang="vi-VN" smtClean="0"/>
              <a:t>19/03/2025</a:t>
            </a:fld>
            <a:endParaRPr lang="vi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vi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6A9FD-6C46-4C55-A428-99CB7CAD2F39}" type="slidenum">
              <a:rPr lang="vi-VN" smtClean="0"/>
              <a:t>‹#›</a:t>
            </a:fld>
            <a:endParaRPr lang="vi-VN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99465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56EC16-2D28-4DDC-9FD0-D7C24953EF62}" type="datetimeFigureOut">
              <a:rPr lang="vi-VN" smtClean="0"/>
              <a:t>19/03/2025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7096A9FD-6C46-4C55-A428-99CB7CAD2F39}" type="slidenum">
              <a:rPr lang="vi-VN" smtClean="0"/>
              <a:t>‹#›</a:t>
            </a:fld>
            <a:endParaRPr lang="vi-VN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16051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2" r:id="rId1"/>
    <p:sldLayoutId id="2147483793" r:id="rId2"/>
    <p:sldLayoutId id="2147483794" r:id="rId3"/>
    <p:sldLayoutId id="2147483795" r:id="rId4"/>
    <p:sldLayoutId id="2147483796" r:id="rId5"/>
    <p:sldLayoutId id="2147483797" r:id="rId6"/>
    <p:sldLayoutId id="2147483798" r:id="rId7"/>
    <p:sldLayoutId id="2147483799" r:id="rId8"/>
    <p:sldLayoutId id="2147483800" r:id="rId9"/>
    <p:sldLayoutId id="2147483801" r:id="rId10"/>
    <p:sldLayoutId id="214748380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icrosoft.com/en-us/sql-server/sql-server-downloads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13E06E2-0F8A-6B2B-3395-9362D52623A3}"/>
              </a:ext>
            </a:extLst>
          </p:cNvPr>
          <p:cNvSpPr/>
          <p:nvPr/>
        </p:nvSpPr>
        <p:spPr>
          <a:xfrm>
            <a:off x="1828800" y="622300"/>
            <a:ext cx="8534400" cy="1600200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4000" b="1" dirty="0"/>
              <a:t>Cài đặt SQL 2022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1A3974F-2128-7C47-35A5-2277C231BA88}"/>
              </a:ext>
            </a:extLst>
          </p:cNvPr>
          <p:cNvSpPr/>
          <p:nvPr/>
        </p:nvSpPr>
        <p:spPr>
          <a:xfrm>
            <a:off x="1930400" y="2870200"/>
            <a:ext cx="8763000" cy="20447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vi-VN" sz="2000" b="1" dirty="0">
                <a:solidFill>
                  <a:schemeClr val="tx1"/>
                </a:solidFill>
              </a:rPr>
              <a:t>Họ tên Nông Hồ Nhật</a:t>
            </a:r>
          </a:p>
          <a:p>
            <a:pPr algn="ctr">
              <a:lnSpc>
                <a:spcPct val="150000"/>
              </a:lnSpc>
            </a:pPr>
            <a:r>
              <a:rPr lang="vi-VN" sz="2000" b="1" dirty="0">
                <a:solidFill>
                  <a:schemeClr val="tx1"/>
                </a:solidFill>
              </a:rPr>
              <a:t>MSSV : K225480106094</a:t>
            </a:r>
          </a:p>
          <a:p>
            <a:pPr algn="ctr">
              <a:lnSpc>
                <a:spcPct val="150000"/>
              </a:lnSpc>
            </a:pPr>
            <a:r>
              <a:rPr lang="vi-VN" sz="2000" b="1" dirty="0">
                <a:solidFill>
                  <a:schemeClr val="tx1"/>
                </a:solidFill>
              </a:rPr>
              <a:t>Lớp 58 KTP</a:t>
            </a:r>
          </a:p>
        </p:txBody>
      </p:sp>
    </p:spTree>
    <p:extLst>
      <p:ext uri="{BB962C8B-B14F-4D97-AF65-F5344CB8AC3E}">
        <p14:creationId xmlns:p14="http://schemas.microsoft.com/office/powerpoint/2010/main" val="10901189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B33D88B-FDD2-7A65-11CB-7D104CBE18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209" y="322580"/>
            <a:ext cx="4737099" cy="369619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55D4595-C339-061F-6E36-7017E0E983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5300" y="322580"/>
            <a:ext cx="4967491" cy="369619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0C50758-41A0-A277-3DCD-BBAE47ABA6E5}"/>
              </a:ext>
            </a:extLst>
          </p:cNvPr>
          <p:cNvSpPr/>
          <p:nvPr/>
        </p:nvSpPr>
        <p:spPr>
          <a:xfrm>
            <a:off x="379209" y="4470400"/>
            <a:ext cx="4737099" cy="13335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vi-VN" b="1" dirty="0">
                <a:solidFill>
                  <a:schemeClr val="tx1"/>
                </a:solidFill>
              </a:rPr>
              <a:t>Đây là bước loại cài đặt* trong quá trình cài đặt SQL Server 2022</a:t>
            </a:r>
          </a:p>
          <a:p>
            <a:pPr algn="ctr">
              <a:lnSpc>
                <a:spcPct val="150000"/>
              </a:lnSpc>
            </a:pPr>
            <a:r>
              <a:rPr lang="vi-VN" b="1" dirty="0">
                <a:solidFill>
                  <a:schemeClr val="tx1"/>
                </a:solidFill>
              </a:rPr>
              <a:t>Nhấn next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BA6AC5-7D3B-8A22-54CA-6F76CBC95E16}"/>
              </a:ext>
            </a:extLst>
          </p:cNvPr>
          <p:cNvSpPr/>
          <p:nvPr/>
        </p:nvSpPr>
        <p:spPr>
          <a:xfrm>
            <a:off x="6845299" y="4470400"/>
            <a:ext cx="4967491" cy="13335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vi-VN" b="1" dirty="0">
                <a:solidFill>
                  <a:schemeClr val="tx1"/>
                </a:solidFill>
              </a:rPr>
              <a:t>Đây </a:t>
            </a:r>
            <a:r>
              <a:rPr lang="fr-FR" b="1" dirty="0">
                <a:solidFill>
                  <a:schemeClr val="tx1"/>
                </a:solidFill>
              </a:rPr>
              <a:t>là Edition</a:t>
            </a:r>
            <a:r>
              <a:rPr lang="vi-VN" b="1" dirty="0">
                <a:solidFill>
                  <a:schemeClr val="tx1"/>
                </a:solidFill>
              </a:rPr>
              <a:t> trong quá trình</a:t>
            </a:r>
          </a:p>
          <a:p>
            <a:pPr algn="ctr">
              <a:lnSpc>
                <a:spcPct val="150000"/>
              </a:lnSpc>
            </a:pPr>
            <a:r>
              <a:rPr lang="vi-VN" b="1" dirty="0">
                <a:solidFill>
                  <a:schemeClr val="tx1"/>
                </a:solidFill>
              </a:rPr>
              <a:t>Nhấn Next</a:t>
            </a:r>
          </a:p>
        </p:txBody>
      </p:sp>
    </p:spTree>
    <p:extLst>
      <p:ext uri="{BB962C8B-B14F-4D97-AF65-F5344CB8AC3E}">
        <p14:creationId xmlns:p14="http://schemas.microsoft.com/office/powerpoint/2010/main" val="39664670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3D68BCB-8740-DF3E-6088-97D565F06F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401" y="256541"/>
            <a:ext cx="4813299" cy="349247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14CB1EC-566F-47BD-023C-6ED9EBDF5EF3}"/>
              </a:ext>
            </a:extLst>
          </p:cNvPr>
          <p:cNvSpPr/>
          <p:nvPr/>
        </p:nvSpPr>
        <p:spPr>
          <a:xfrm>
            <a:off x="279401" y="4178300"/>
            <a:ext cx="4305299" cy="12700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vi-VN" b="1" dirty="0">
                <a:solidFill>
                  <a:schemeClr val="tx1"/>
                </a:solidFill>
              </a:rPr>
              <a:t>Đây là bước Điều khoản cấp phép trong quá trình</a:t>
            </a:r>
          </a:p>
          <a:p>
            <a:pPr algn="ctr">
              <a:lnSpc>
                <a:spcPct val="150000"/>
              </a:lnSpc>
            </a:pPr>
            <a:r>
              <a:rPr lang="vi-VN" b="1" dirty="0">
                <a:solidFill>
                  <a:schemeClr val="tx1"/>
                </a:solidFill>
              </a:rPr>
              <a:t>Nhấn Next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03F7DA3-9001-BA89-3A99-996E3F8EF7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9300" y="256541"/>
            <a:ext cx="4813299" cy="348331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D9C2C58-84F0-33B7-32F7-29CF9C7F57E0}"/>
              </a:ext>
            </a:extLst>
          </p:cNvPr>
          <p:cNvSpPr/>
          <p:nvPr/>
        </p:nvSpPr>
        <p:spPr>
          <a:xfrm>
            <a:off x="7073899" y="4178300"/>
            <a:ext cx="4838699" cy="12700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vi-VN" b="1" dirty="0">
                <a:solidFill>
                  <a:schemeClr val="tx1"/>
                </a:solidFill>
              </a:rPr>
              <a:t>Chọn Azure Extension for SQL sever</a:t>
            </a:r>
          </a:p>
          <a:p>
            <a:pPr algn="ctr">
              <a:lnSpc>
                <a:spcPct val="150000"/>
              </a:lnSpc>
            </a:pPr>
            <a:r>
              <a:rPr lang="vi-VN" b="1" dirty="0">
                <a:solidFill>
                  <a:schemeClr val="tx1"/>
                </a:solidFill>
              </a:rPr>
              <a:t>Nhấn Next</a:t>
            </a:r>
          </a:p>
        </p:txBody>
      </p:sp>
    </p:spTree>
    <p:extLst>
      <p:ext uri="{BB962C8B-B14F-4D97-AF65-F5344CB8AC3E}">
        <p14:creationId xmlns:p14="http://schemas.microsoft.com/office/powerpoint/2010/main" val="13571599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E8E237D-334E-5E6D-68F2-B08806EA44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142" y="256540"/>
            <a:ext cx="4885058" cy="435572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1E7DA09-9744-7365-2DB7-AAC9151D7305}"/>
              </a:ext>
            </a:extLst>
          </p:cNvPr>
          <p:cNvSpPr/>
          <p:nvPr/>
        </p:nvSpPr>
        <p:spPr>
          <a:xfrm>
            <a:off x="144142" y="4775200"/>
            <a:ext cx="4885058" cy="11811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vi-VN" b="1" dirty="0">
                <a:solidFill>
                  <a:schemeClr val="tx1"/>
                </a:solidFill>
              </a:rPr>
              <a:t>các tính năng của SQL Server</a:t>
            </a:r>
            <a:endParaRPr lang="vi-VN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BB8D4D5F-CE48-D5F4-8240-4FC40F79C8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67400" y="271757"/>
            <a:ext cx="5731121" cy="33650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vi-VN" altLang="vi-VN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Dịch vụ công cụ cơ sở dữ liệu ✅ 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vi-VN" altLang="vi-VN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Sao chép SQL Server 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vi-VN" altLang="vi-VN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Dịch vụ học máy và ngôn ngữ 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vi-VN" altLang="vi-VN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Trích xuất toàn văn và ngữ nghĩa cho tìm kiếm ✅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vi-VN" altLang="vi-VN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Dịch vụ chất lượng dữ liệu✅ 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vi-VN" altLang="vi-VN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Dịch vụ truy vấn PolyBase cho dữ liệu bên ngoài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vi-VN" altLang="vi-VN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Dịch vụ phân tích ✅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vi-VN" altLang="vi-VN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Nhấn Next</a:t>
            </a:r>
          </a:p>
        </p:txBody>
      </p:sp>
    </p:spTree>
    <p:extLst>
      <p:ext uri="{BB962C8B-B14F-4D97-AF65-F5344CB8AC3E}">
        <p14:creationId xmlns:p14="http://schemas.microsoft.com/office/powerpoint/2010/main" val="30201856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FF911C1-B7E2-9BB8-D7DF-FB87462D4A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919" y="233681"/>
            <a:ext cx="4716781" cy="384493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DD762DF-57CB-B349-36D5-D84F8E9C6856}"/>
              </a:ext>
            </a:extLst>
          </p:cNvPr>
          <p:cNvSpPr/>
          <p:nvPr/>
        </p:nvSpPr>
        <p:spPr>
          <a:xfrm>
            <a:off x="261619" y="4394200"/>
            <a:ext cx="4818381" cy="13208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pl-PL" sz="2000" b="1" dirty="0">
                <a:solidFill>
                  <a:schemeClr val="tx1"/>
                </a:solidFill>
              </a:rPr>
              <a:t>cần cấu hình Instance </a:t>
            </a:r>
            <a:r>
              <a:rPr lang="vi-VN" sz="2000" b="1" dirty="0">
                <a:solidFill>
                  <a:schemeClr val="tx1"/>
                </a:solidFill>
              </a:rPr>
              <a:t>name</a:t>
            </a:r>
          </a:p>
          <a:p>
            <a:pPr algn="ctr">
              <a:lnSpc>
                <a:spcPct val="150000"/>
              </a:lnSpc>
            </a:pPr>
            <a:r>
              <a:rPr lang="vi-VN" sz="2000" b="1" dirty="0">
                <a:solidFill>
                  <a:schemeClr val="tx1"/>
                </a:solidFill>
              </a:rPr>
              <a:t>Đặt tên rồi Next</a:t>
            </a:r>
          </a:p>
          <a:p>
            <a:pPr algn="ctr">
              <a:lnSpc>
                <a:spcPct val="150000"/>
              </a:lnSpc>
            </a:pPr>
            <a:endParaRPr lang="vi-VN" b="1" dirty="0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A8D483B-A043-3DBB-986E-9DC82D23AE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5170" y="315261"/>
            <a:ext cx="4716781" cy="382415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3F87460-7B96-DB7E-4CF1-D7BBC9D18E8B}"/>
              </a:ext>
            </a:extLst>
          </p:cNvPr>
          <p:cNvSpPr/>
          <p:nvPr/>
        </p:nvSpPr>
        <p:spPr>
          <a:xfrm>
            <a:off x="7040729" y="4508500"/>
            <a:ext cx="4818381" cy="12065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vi-VN" b="1" dirty="0">
                <a:solidFill>
                  <a:schemeClr val="tx1"/>
                </a:solidFill>
              </a:rPr>
              <a:t>Đặt mật khẩu</a:t>
            </a:r>
          </a:p>
          <a:p>
            <a:pPr algn="ctr">
              <a:lnSpc>
                <a:spcPct val="150000"/>
              </a:lnSpc>
            </a:pPr>
            <a:r>
              <a:rPr lang="vi-VN" b="1" dirty="0">
                <a:solidFill>
                  <a:schemeClr val="tx1"/>
                </a:solidFill>
              </a:rPr>
              <a:t>Nhấn Next</a:t>
            </a:r>
          </a:p>
        </p:txBody>
      </p:sp>
    </p:spTree>
    <p:extLst>
      <p:ext uri="{BB962C8B-B14F-4D97-AF65-F5344CB8AC3E}">
        <p14:creationId xmlns:p14="http://schemas.microsoft.com/office/powerpoint/2010/main" val="40657374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47188C4-B06C-CDA9-E03B-18A0DB359F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59" y="595690"/>
            <a:ext cx="5175517" cy="420878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01BE6DB-152D-17C7-FFC9-6736333E1044}"/>
              </a:ext>
            </a:extLst>
          </p:cNvPr>
          <p:cNvSpPr txBox="1"/>
          <p:nvPr/>
        </p:nvSpPr>
        <p:spPr>
          <a:xfrm>
            <a:off x="5969225" y="313869"/>
            <a:ext cx="6102350" cy="50270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vi-VN" b="1" dirty="0"/>
              <a:t>Có 2 chế độ chính:</a:t>
            </a:r>
          </a:p>
          <a:p>
            <a:pPr>
              <a:lnSpc>
                <a:spcPct val="150000"/>
              </a:lnSpc>
            </a:pPr>
            <a:r>
              <a:rPr lang="vi-VN" b="1" dirty="0"/>
              <a:t>✔ Chế độ đa chiều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b="1" dirty="0"/>
              <a:t>Xử lý dữ liệu theo mô hình OLAP (Xử lý phân tích trực tuyến).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b="1" dirty="0"/>
              <a:t>Phù hợp với việc phân tích dữ liệu lớn, truy vấn phức tạp.</a:t>
            </a:r>
          </a:p>
          <a:p>
            <a:pPr>
              <a:lnSpc>
                <a:spcPct val="150000"/>
              </a:lnSpc>
            </a:pPr>
            <a:r>
              <a:rPr lang="vi-VN" b="1" dirty="0"/>
              <a:t>✔ Tabular Mode ( đã chọn)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b="1" dirty="0"/>
              <a:t>Mô hình phân tử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b="1" dirty="0"/>
              <a:t>Dễ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b="1" dirty="0"/>
              <a:t>Hiệ</a:t>
            </a:r>
          </a:p>
          <a:p>
            <a:pPr>
              <a:lnSpc>
                <a:spcPct val="150000"/>
              </a:lnSpc>
            </a:pPr>
            <a:r>
              <a:rPr lang="vi-VN" b="1" dirty="0"/>
              <a:t>đã chọn "Tabular Mode" , phù hợ</a:t>
            </a:r>
          </a:p>
          <a:p>
            <a:pPr>
              <a:lnSpc>
                <a:spcPct val="150000"/>
              </a:lnSpc>
            </a:pPr>
            <a:r>
              <a:rPr lang="vi-VN" b="1" dirty="0"/>
              <a:t>Nhấn Next</a:t>
            </a:r>
          </a:p>
        </p:txBody>
      </p:sp>
    </p:spTree>
    <p:extLst>
      <p:ext uri="{BB962C8B-B14F-4D97-AF65-F5344CB8AC3E}">
        <p14:creationId xmlns:p14="http://schemas.microsoft.com/office/powerpoint/2010/main" val="14848400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B92CCB2-2B8C-2E66-0DC2-CBCC382A1F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110" y="292100"/>
            <a:ext cx="5009790" cy="416697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89B51FB-5896-F2EA-5776-C9CB0AB57E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6102" y="292101"/>
            <a:ext cx="5009790" cy="410493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516B49F-D2B4-58E3-2CCF-0E23044F89B0}"/>
              </a:ext>
            </a:extLst>
          </p:cNvPr>
          <p:cNvSpPr/>
          <p:nvPr/>
        </p:nvSpPr>
        <p:spPr>
          <a:xfrm>
            <a:off x="924105" y="4927600"/>
            <a:ext cx="3733800" cy="9144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b="1" dirty="0">
                <a:solidFill>
                  <a:schemeClr val="tx1"/>
                </a:solidFill>
              </a:rPr>
              <a:t>Nhấn Next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DF50CE8-A2E4-279D-B3C1-6FFD9C751F06}"/>
              </a:ext>
            </a:extLst>
          </p:cNvPr>
          <p:cNvSpPr/>
          <p:nvPr/>
        </p:nvSpPr>
        <p:spPr>
          <a:xfrm>
            <a:off x="7534097" y="4927600"/>
            <a:ext cx="3733800" cy="9144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b="1" dirty="0">
                <a:solidFill>
                  <a:schemeClr val="tx1"/>
                </a:solidFill>
              </a:rPr>
              <a:t>Nhấn Next</a:t>
            </a:r>
          </a:p>
        </p:txBody>
      </p:sp>
    </p:spTree>
    <p:extLst>
      <p:ext uri="{BB962C8B-B14F-4D97-AF65-F5344CB8AC3E}">
        <p14:creationId xmlns:p14="http://schemas.microsoft.com/office/powerpoint/2010/main" val="32731477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A7CEAE3-C907-266F-42F3-09A35E2F62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" y="518160"/>
            <a:ext cx="6203183" cy="503808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0F7D100-E453-E538-3854-DCB272BB7941}"/>
              </a:ext>
            </a:extLst>
          </p:cNvPr>
          <p:cNvSpPr txBox="1"/>
          <p:nvPr/>
        </p:nvSpPr>
        <p:spPr>
          <a:xfrm>
            <a:off x="7331075" y="518160"/>
            <a:ext cx="5089525" cy="29495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vi-VN" b="1" dirty="0"/>
              <a:t>Các tính năng đã cài đặt: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b="1" dirty="0"/>
              <a:t>Chất lượng dữ liệu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b="1" dirty="0"/>
              <a:t>Tìm kiếm toàn văn và ngữ nghĩa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b="1" dirty="0"/>
              <a:t>Dịch vụ công cụ cơ sở dữ liệu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b="1" dirty="0"/>
              <a:t>Máy chủ SQL R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b="1" dirty="0"/>
              <a:t>Dịch vụ phân tích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b="1" dirty="0"/>
              <a:t>SQL</a:t>
            </a:r>
          </a:p>
        </p:txBody>
      </p:sp>
    </p:spTree>
    <p:extLst>
      <p:ext uri="{BB962C8B-B14F-4D97-AF65-F5344CB8AC3E}">
        <p14:creationId xmlns:p14="http://schemas.microsoft.com/office/powerpoint/2010/main" val="81010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5BD2B41-C82A-4C38-D7B7-B9F3D5FCA5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500" y="159547"/>
            <a:ext cx="9817100" cy="428545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F37716B-CF20-7027-D0F1-52CA4A0E2A9B}"/>
              </a:ext>
            </a:extLst>
          </p:cNvPr>
          <p:cNvSpPr/>
          <p:nvPr/>
        </p:nvSpPr>
        <p:spPr>
          <a:xfrm>
            <a:off x="2667000" y="4787900"/>
            <a:ext cx="6896100" cy="9144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vi-VN" b="1" dirty="0">
                <a:solidFill>
                  <a:schemeClr val="tx1"/>
                </a:solidFill>
              </a:rPr>
              <a:t>Mở file</a:t>
            </a:r>
          </a:p>
        </p:txBody>
      </p:sp>
    </p:spTree>
    <p:extLst>
      <p:ext uri="{BB962C8B-B14F-4D97-AF65-F5344CB8AC3E}">
        <p14:creationId xmlns:p14="http://schemas.microsoft.com/office/powerpoint/2010/main" val="31783123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D2660F7-5F35-1406-628F-E98B4F423A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330" y="211421"/>
            <a:ext cx="5224780" cy="424627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F55940D-E121-149E-8050-1F9F9C75AE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1661" y="231441"/>
            <a:ext cx="5345009" cy="422626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645D30B-0115-6B59-4003-C502027FB2FC}"/>
              </a:ext>
            </a:extLst>
          </p:cNvPr>
          <p:cNvSpPr/>
          <p:nvPr/>
        </p:nvSpPr>
        <p:spPr>
          <a:xfrm>
            <a:off x="889000" y="4800600"/>
            <a:ext cx="3924300" cy="9144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vi-VN" b="1" dirty="0">
                <a:solidFill>
                  <a:schemeClr val="tx1"/>
                </a:solidFill>
              </a:rPr>
              <a:t>Kiểm tra cài đặt vị trí</a:t>
            </a:r>
          </a:p>
          <a:p>
            <a:pPr algn="ctr">
              <a:lnSpc>
                <a:spcPct val="150000"/>
              </a:lnSpc>
            </a:pPr>
            <a:r>
              <a:rPr lang="vi-VN" b="1" dirty="0">
                <a:solidFill>
                  <a:schemeClr val="tx1"/>
                </a:solidFill>
              </a:rPr>
              <a:t>Nhấn Install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3E5FBBB-DCF5-54EB-AE61-4FF8F6728F38}"/>
              </a:ext>
            </a:extLst>
          </p:cNvPr>
          <p:cNvSpPr/>
          <p:nvPr/>
        </p:nvSpPr>
        <p:spPr>
          <a:xfrm>
            <a:off x="7251700" y="4660900"/>
            <a:ext cx="4267200" cy="12573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vi-VN" b="1" dirty="0">
                <a:solidFill>
                  <a:schemeClr val="tx1"/>
                </a:solidFill>
              </a:rPr>
              <a:t>Yêu cầu khởi động lại để hoàn tất cài đặt</a:t>
            </a:r>
          </a:p>
          <a:p>
            <a:pPr algn="ctr">
              <a:lnSpc>
                <a:spcPct val="150000"/>
              </a:lnSpc>
            </a:pPr>
            <a:r>
              <a:rPr lang="vi-VN" b="1" dirty="0">
                <a:solidFill>
                  <a:schemeClr val="tx1"/>
                </a:solidFill>
              </a:rPr>
              <a:t>Nhấn Restart</a:t>
            </a:r>
          </a:p>
        </p:txBody>
      </p:sp>
    </p:spTree>
    <p:extLst>
      <p:ext uri="{BB962C8B-B14F-4D97-AF65-F5344CB8AC3E}">
        <p14:creationId xmlns:p14="http://schemas.microsoft.com/office/powerpoint/2010/main" val="13878405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609907A-E83C-3D5D-C29C-5D3B9C3F44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3840" y="213360"/>
            <a:ext cx="7589520" cy="4269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4849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DE35C0C-227A-2D1A-976A-D2D655579D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3325" y="436880"/>
            <a:ext cx="8525350" cy="339852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22FE02E-BA58-2781-9537-F732CAD0A1C2}"/>
              </a:ext>
            </a:extLst>
          </p:cNvPr>
          <p:cNvSpPr txBox="1"/>
          <p:nvPr/>
        </p:nvSpPr>
        <p:spPr>
          <a:xfrm>
            <a:off x="1905000" y="4140885"/>
            <a:ext cx="61023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dirty="0"/>
              <a:t>👉 Mở trình duyệt và truy cập: </a:t>
            </a:r>
            <a:br>
              <a:rPr lang="vi-VN" dirty="0"/>
            </a:br>
            <a:r>
              <a:rPr lang="vi-VN" dirty="0"/>
              <a:t>🔗 **[Trang tải</a:t>
            </a:r>
            <a:r>
              <a:rPr lang="vi-VN" b="1" dirty="0">
                <a:hlinkClick r:id="rId3"/>
              </a:rPr>
              <a:t>Trang tải xuống SQL Server 2022</a:t>
            </a: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34367902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 error&#10;&#10;AI-generated content may be incorrect.">
            <a:extLst>
              <a:ext uri="{FF2B5EF4-FFF2-40B4-BE49-F238E27FC236}">
                <a16:creationId xmlns:a16="http://schemas.microsoft.com/office/drawing/2014/main" id="{5B3025FA-AC3A-F35F-5106-9C510B5DA6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8480" y="389867"/>
            <a:ext cx="8727440" cy="312918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A169D2B-00C4-4BB2-4AFD-A5C4729965E6}"/>
              </a:ext>
            </a:extLst>
          </p:cNvPr>
          <p:cNvSpPr/>
          <p:nvPr/>
        </p:nvSpPr>
        <p:spPr>
          <a:xfrm>
            <a:off x="1993900" y="4229100"/>
            <a:ext cx="8542020" cy="12954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vi-VN" sz="2400" dirty="0"/>
              <a:t>Nhấn tải xuống Developer</a:t>
            </a:r>
          </a:p>
        </p:txBody>
      </p:sp>
    </p:spTree>
    <p:extLst>
      <p:ext uri="{BB962C8B-B14F-4D97-AF65-F5344CB8AC3E}">
        <p14:creationId xmlns:p14="http://schemas.microsoft.com/office/powerpoint/2010/main" val="24684700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3E29601-B415-8107-052B-1BA4852F6B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2280" y="254000"/>
            <a:ext cx="6525565" cy="335453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2E15A60-6ECC-E0B7-F7AE-3AA43C7B266A}"/>
              </a:ext>
            </a:extLst>
          </p:cNvPr>
          <p:cNvSpPr/>
          <p:nvPr/>
        </p:nvSpPr>
        <p:spPr>
          <a:xfrm>
            <a:off x="1727200" y="4025900"/>
            <a:ext cx="9804400" cy="13843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vi-VN" b="1" dirty="0"/>
              <a:t>Mở cài đặt tệp</a:t>
            </a:r>
            <a:r>
              <a:rPr lang="vi-VN" dirty="0"/>
              <a:t> 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vi-VN" b="1" dirty="0"/>
              <a:t>SQL2022-SSEI-Dev.exe</a:t>
            </a:r>
            <a:r>
              <a:rPr lang="vi-VN" dirty="0"/>
              <a:t> in thư mục **</a:t>
            </a:r>
            <a:r>
              <a:rPr lang="vi-VN" b="1" dirty="0"/>
              <a:t>Tải xuống</a:t>
            </a:r>
            <a:r>
              <a:rPr lang="vi-VN" dirty="0"/>
              <a:t> .</a:t>
            </a:r>
          </a:p>
        </p:txBody>
      </p:sp>
    </p:spTree>
    <p:extLst>
      <p:ext uri="{BB962C8B-B14F-4D97-AF65-F5344CB8AC3E}">
        <p14:creationId xmlns:p14="http://schemas.microsoft.com/office/powerpoint/2010/main" val="38328858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software&#10;&#10;AI-generated content may be incorrect.">
            <a:extLst>
              <a:ext uri="{FF2B5EF4-FFF2-40B4-BE49-F238E27FC236}">
                <a16:creationId xmlns:a16="http://schemas.microsoft.com/office/drawing/2014/main" id="{A1BDF839-3C01-8160-4C46-3465A511BB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400" y="365661"/>
            <a:ext cx="4981226" cy="3376228"/>
          </a:xfrm>
          <a:prstGeom prst="rect">
            <a:avLst/>
          </a:prstGeom>
        </p:spPr>
      </p:pic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F667EDB-7FE1-FFB9-0D42-6B4A0EC893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1375" y="292100"/>
            <a:ext cx="4902201" cy="344978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02564EB-EBE3-F454-8F93-0CBECA28ED08}"/>
              </a:ext>
            </a:extLst>
          </p:cNvPr>
          <p:cNvSpPr/>
          <p:nvPr/>
        </p:nvSpPr>
        <p:spPr>
          <a:xfrm>
            <a:off x="6896100" y="4089400"/>
            <a:ext cx="5016500" cy="129540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vi-VN" b="1" dirty="0">
                <a:solidFill>
                  <a:schemeClr val="tx1"/>
                </a:solidFill>
              </a:rPr>
              <a:t>Đây là bước cài đặt gói chọn cho SQL Server 2022 Developer Edition.</a:t>
            </a:r>
          </a:p>
          <a:p>
            <a:pPr>
              <a:lnSpc>
                <a:spcPct val="150000"/>
              </a:lnSpc>
            </a:pPr>
            <a:r>
              <a:rPr lang="vi-VN" b="1" dirty="0">
                <a:solidFill>
                  <a:schemeClr val="tx1"/>
                </a:solidFill>
              </a:rPr>
              <a:t>Chọn: ISO (1109MB) rồi Download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3238B4C-9A6A-4801-55C1-4FEC4AA1B0A1}"/>
              </a:ext>
            </a:extLst>
          </p:cNvPr>
          <p:cNvSpPr/>
          <p:nvPr/>
        </p:nvSpPr>
        <p:spPr>
          <a:xfrm>
            <a:off x="636413" y="4292600"/>
            <a:ext cx="4267200" cy="12954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vi-VN" b="1" dirty="0">
                <a:solidFill>
                  <a:schemeClr val="tx1"/>
                </a:solidFill>
              </a:rPr>
              <a:t>Download media (tải bộ cài đặt)</a:t>
            </a:r>
          </a:p>
        </p:txBody>
      </p:sp>
    </p:spTree>
    <p:extLst>
      <p:ext uri="{BB962C8B-B14F-4D97-AF65-F5344CB8AC3E}">
        <p14:creationId xmlns:p14="http://schemas.microsoft.com/office/powerpoint/2010/main" val="33884029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F4C1866-C494-12C9-9627-38A671165D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753" y="330200"/>
            <a:ext cx="9576747" cy="4064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1BBC5CA-3083-650E-B76E-7D65F1E82621}"/>
              </a:ext>
            </a:extLst>
          </p:cNvPr>
          <p:cNvSpPr/>
          <p:nvPr/>
        </p:nvSpPr>
        <p:spPr>
          <a:xfrm>
            <a:off x="1778000" y="4762500"/>
            <a:ext cx="8636000" cy="9144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b="1" dirty="0">
                <a:solidFill>
                  <a:schemeClr val="tx1"/>
                </a:solidFill>
              </a:rPr>
              <a:t>Mở tệp ISO bằng cách nhấp vào</a:t>
            </a:r>
          </a:p>
        </p:txBody>
      </p:sp>
    </p:spTree>
    <p:extLst>
      <p:ext uri="{BB962C8B-B14F-4D97-AF65-F5344CB8AC3E}">
        <p14:creationId xmlns:p14="http://schemas.microsoft.com/office/powerpoint/2010/main" val="1784849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0B9416F-BAE7-8380-4401-B19AF7812F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381000"/>
            <a:ext cx="9448800" cy="415641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251313D-5125-7DB3-89E7-3E23E01E8240}"/>
              </a:ext>
            </a:extLst>
          </p:cNvPr>
          <p:cNvSpPr/>
          <p:nvPr/>
        </p:nvSpPr>
        <p:spPr>
          <a:xfrm>
            <a:off x="1676400" y="4927600"/>
            <a:ext cx="9118600" cy="9144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2400" dirty="0">
                <a:solidFill>
                  <a:schemeClr val="tx1"/>
                </a:solidFill>
              </a:rPr>
              <a:t>Nhấn setup</a:t>
            </a:r>
          </a:p>
        </p:txBody>
      </p:sp>
    </p:spTree>
    <p:extLst>
      <p:ext uri="{BB962C8B-B14F-4D97-AF65-F5344CB8AC3E}">
        <p14:creationId xmlns:p14="http://schemas.microsoft.com/office/powerpoint/2010/main" val="18180959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5EC30CE-B91A-FF52-4F49-0B6207EA79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100" y="351953"/>
            <a:ext cx="10337800" cy="396604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E00E29C-5BFE-5C7B-51BC-24D2732A1D4E}"/>
              </a:ext>
            </a:extLst>
          </p:cNvPr>
          <p:cNvSpPr/>
          <p:nvPr/>
        </p:nvSpPr>
        <p:spPr>
          <a:xfrm>
            <a:off x="1238250" y="4737100"/>
            <a:ext cx="9715500" cy="9144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b="1" dirty="0">
                <a:solidFill>
                  <a:schemeClr val="tx1"/>
                </a:solidFill>
              </a:rPr>
              <a:t>Đây là giao diện: Trung tâm cài đặt SQL Server  của SQL Server 2022</a:t>
            </a:r>
            <a:r>
              <a:rPr lang="vi-VN" dirty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vi-VN" b="1" dirty="0">
                <a:solidFill>
                  <a:schemeClr val="tx1"/>
                </a:solidFill>
              </a:rPr>
              <a:t>Chọn dòng đầu tiên chọn New SQL......</a:t>
            </a:r>
          </a:p>
        </p:txBody>
      </p:sp>
    </p:spTree>
    <p:extLst>
      <p:ext uri="{BB962C8B-B14F-4D97-AF65-F5344CB8AC3E}">
        <p14:creationId xmlns:p14="http://schemas.microsoft.com/office/powerpoint/2010/main" val="4057976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A37918E-E57B-C518-565D-1A16D62452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401" y="241301"/>
            <a:ext cx="5638800" cy="333368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EE3B5A5-65DB-E1ED-11CF-AF607ED621F1}"/>
              </a:ext>
            </a:extLst>
          </p:cNvPr>
          <p:cNvSpPr/>
          <p:nvPr/>
        </p:nvSpPr>
        <p:spPr>
          <a:xfrm>
            <a:off x="279401" y="3886200"/>
            <a:ext cx="5435599" cy="12192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vi-VN" b="1" dirty="0">
                <a:solidFill>
                  <a:schemeClr val="tx1"/>
                </a:solidFill>
              </a:rPr>
              <a:t>Đây là bước Microsoft Update trong quá trình</a:t>
            </a:r>
          </a:p>
          <a:p>
            <a:pPr algn="ctr">
              <a:lnSpc>
                <a:spcPct val="150000"/>
              </a:lnSpc>
            </a:pPr>
            <a:r>
              <a:rPr lang="vi-VN" b="1" dirty="0">
                <a:solidFill>
                  <a:schemeClr val="tx1"/>
                </a:solidFill>
              </a:rPr>
              <a:t>Nhấn Next</a:t>
            </a:r>
          </a:p>
          <a:p>
            <a:pPr algn="ctr"/>
            <a:endParaRPr lang="vi-V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00AE20C-2E84-13A2-F8E3-D4C9AE400C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3801" y="241301"/>
            <a:ext cx="5638798" cy="332098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AC8C8E1-CB57-57F1-19D4-C3CE9FABDF1C}"/>
              </a:ext>
            </a:extLst>
          </p:cNvPr>
          <p:cNvSpPr/>
          <p:nvPr/>
        </p:nvSpPr>
        <p:spPr>
          <a:xfrm>
            <a:off x="6273801" y="3886200"/>
            <a:ext cx="5511799" cy="12192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vi-VN" b="1" dirty="0">
                <a:solidFill>
                  <a:schemeClr val="tx1"/>
                </a:solidFill>
              </a:rPr>
              <a:t>Đây là bước Quy tắc cài đặt trong quá trình cài đặt SQL Serve2022r</a:t>
            </a:r>
          </a:p>
          <a:p>
            <a:pPr algn="ctr">
              <a:lnSpc>
                <a:spcPct val="150000"/>
              </a:lnSpc>
            </a:pPr>
            <a:r>
              <a:rPr lang="vi-VN" b="1" dirty="0">
                <a:solidFill>
                  <a:schemeClr val="tx1"/>
                </a:solidFill>
              </a:rPr>
              <a:t>Nhấn next</a:t>
            </a:r>
          </a:p>
        </p:txBody>
      </p:sp>
    </p:spTree>
    <p:extLst>
      <p:ext uri="{BB962C8B-B14F-4D97-AF65-F5344CB8AC3E}">
        <p14:creationId xmlns:p14="http://schemas.microsoft.com/office/powerpoint/2010/main" val="1142177074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132</TotalTime>
  <Words>388</Words>
  <Application>Microsoft Office PowerPoint</Application>
  <PresentationFormat>Widescreen</PresentationFormat>
  <Paragraphs>64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2" baseType="lpstr">
      <vt:lpstr>Arial</vt:lpstr>
      <vt:lpstr>Gill Sans MT</vt:lpstr>
      <vt:lpstr>Gallery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DELL</dc:creator>
  <cp:lastModifiedBy>DELL</cp:lastModifiedBy>
  <cp:revision>1</cp:revision>
  <dcterms:created xsi:type="dcterms:W3CDTF">2025-03-19T14:45:00Z</dcterms:created>
  <dcterms:modified xsi:type="dcterms:W3CDTF">2025-03-19T16:57:15Z</dcterms:modified>
</cp:coreProperties>
</file>